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2" r:id="rId14"/>
    <p:sldId id="268" r:id="rId15"/>
    <p:sldId id="269" r:id="rId16"/>
    <p:sldId id="271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6E8F"/>
    <a:srgbClr val="F06EF3"/>
    <a:srgbClr val="84BD75"/>
    <a:srgbClr val="7AAE6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32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1840-2ACC-264B-8BF0-4BD8A846B799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208C-4C14-7E41-AA75-8281EA7B4E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0917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1840-2ACC-264B-8BF0-4BD8A846B799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208C-4C14-7E41-AA75-8281EA7B4E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0889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1840-2ACC-264B-8BF0-4BD8A846B799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208C-4C14-7E41-AA75-8281EA7B4E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5904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1840-2ACC-264B-8BF0-4BD8A846B799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208C-4C14-7E41-AA75-8281EA7B4E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2153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1840-2ACC-264B-8BF0-4BD8A846B799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208C-4C14-7E41-AA75-8281EA7B4E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6880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1840-2ACC-264B-8BF0-4BD8A846B799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208C-4C14-7E41-AA75-8281EA7B4E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7946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1840-2ACC-264B-8BF0-4BD8A846B799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208C-4C14-7E41-AA75-8281EA7B4E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5562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1840-2ACC-264B-8BF0-4BD8A846B799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208C-4C14-7E41-AA75-8281EA7B4E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0621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1840-2ACC-264B-8BF0-4BD8A846B799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208C-4C14-7E41-AA75-8281EA7B4E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8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1840-2ACC-264B-8BF0-4BD8A846B799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208C-4C14-7E41-AA75-8281EA7B4E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7508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1840-2ACC-264B-8BF0-4BD8A846B799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D208C-4C14-7E41-AA75-8281EA7B4E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916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A1840-2ACC-264B-8BF0-4BD8A846B799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D208C-4C14-7E41-AA75-8281EA7B4E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129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4704" y="242793"/>
            <a:ext cx="35296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Century Gothic"/>
                <a:cs typeface="Century Gothic"/>
              </a:rPr>
              <a:t>NOT </a:t>
            </a:r>
          </a:p>
          <a:p>
            <a:r>
              <a:rPr lang="en-US" sz="5400" dirty="0" smtClean="0">
                <a:latin typeface="Century Gothic"/>
                <a:cs typeface="Century Gothic"/>
              </a:rPr>
              <a:t>SLEAZY…</a:t>
            </a:r>
          </a:p>
          <a:p>
            <a:r>
              <a:rPr lang="en-US" sz="5400" b="1" dirty="0" smtClean="0">
                <a:solidFill>
                  <a:schemeClr val="accent3"/>
                </a:solidFill>
                <a:latin typeface="Century Gothic"/>
                <a:cs typeface="Century Gothic"/>
              </a:rPr>
              <a:t>JUST</a:t>
            </a:r>
            <a:r>
              <a:rPr lang="en-US" sz="5400" dirty="0" smtClean="0">
                <a:solidFill>
                  <a:schemeClr val="accent3"/>
                </a:solidFill>
                <a:latin typeface="Century Gothic"/>
                <a:cs typeface="Century Gothic"/>
              </a:rPr>
              <a:t> </a:t>
            </a:r>
          </a:p>
          <a:p>
            <a:r>
              <a:rPr lang="en-US" sz="5400" dirty="0" smtClean="0">
                <a:latin typeface="Century Gothic"/>
                <a:cs typeface="Century Gothic"/>
              </a:rPr>
              <a:t>EASY</a:t>
            </a:r>
            <a:endParaRPr lang="en-US" sz="5400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04042" y="3678142"/>
            <a:ext cx="3669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Enticing &amp; Tempting Desserts…</a:t>
            </a:r>
          </a:p>
          <a:p>
            <a:r>
              <a:rPr lang="en-US" sz="1500" dirty="0" smtClean="0">
                <a:latin typeface="Century Gothic"/>
                <a:cs typeface="Century Gothic"/>
              </a:rPr>
              <a:t>that leaves your clients beckoning </a:t>
            </a:r>
          </a:p>
          <a:p>
            <a:r>
              <a:rPr lang="en-US" sz="1500" dirty="0" smtClean="0">
                <a:latin typeface="Century Gothic"/>
                <a:cs typeface="Century Gothic"/>
              </a:rPr>
              <a:t>for more</a:t>
            </a:r>
            <a:endParaRPr lang="en-US" sz="15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8258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0254" y="517167"/>
            <a:ext cx="40806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D0D0D"/>
                </a:solidFill>
                <a:latin typeface="Century Gothic"/>
                <a:cs typeface="Century Gothic"/>
              </a:rPr>
              <a:t>Meringue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96893" y="5904591"/>
            <a:ext cx="4173978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dirty="0" smtClean="0">
                <a:latin typeface="Century Gothic"/>
                <a:cs typeface="Century Gothic"/>
              </a:rPr>
              <a:t>Presented by Donna Ford, CPCE</a:t>
            </a: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solidFill>
                  <a:srgbClr val="F06E8F"/>
                </a:solidFill>
                <a:latin typeface="Century Gothic"/>
                <a:cs typeface="Century Gothic"/>
              </a:rPr>
              <a:t>www.sweetmemoriesbakery.com</a:t>
            </a:r>
            <a:endParaRPr lang="en-US" sz="1200" dirty="0" smtClean="0">
              <a:solidFill>
                <a:srgbClr val="F06E8F"/>
              </a:solidFill>
              <a:latin typeface="Century Gothic"/>
              <a:cs typeface="Century Gothic"/>
            </a:endParaRP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latin typeface="Century Gothic"/>
                <a:cs typeface="Century Gothic"/>
              </a:rPr>
              <a:t>www.cravenc.com</a:t>
            </a: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796" y="5837593"/>
            <a:ext cx="4089938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 smtClean="0">
                <a:solidFill>
                  <a:srgbClr val="F06E8F"/>
                </a:solidFill>
                <a:latin typeface="Century Gothic"/>
                <a:cs typeface="Century Gothic"/>
              </a:rPr>
              <a:t>Not Sleazy…Just Easy</a:t>
            </a:r>
          </a:p>
          <a:p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Enticing tempting 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d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esserts that leaves your 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clients</a:t>
            </a:r>
          </a:p>
          <a:p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beckoning 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for more.</a:t>
            </a:r>
          </a:p>
          <a:p>
            <a:pPr>
              <a:lnSpc>
                <a:spcPct val="130000"/>
              </a:lnSpc>
            </a:pPr>
            <a:r>
              <a:rPr lang="en-US" sz="1000" b="1" dirty="0" smtClean="0">
                <a:latin typeface="Century Gothic"/>
                <a:cs typeface="Century Gothic"/>
              </a:rPr>
              <a:t>March 3, 2014</a:t>
            </a:r>
            <a:endParaRPr lang="en-US" sz="1000" b="1" dirty="0">
              <a:latin typeface="Century Gothic"/>
              <a:cs typeface="Century Gothic"/>
            </a:endParaRPr>
          </a:p>
        </p:txBody>
      </p:sp>
      <p:pic>
        <p:nvPicPr>
          <p:cNvPr id="12" name="Picture 11" descr="Meragine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7688" y="3027555"/>
            <a:ext cx="3397870" cy="2265247"/>
          </a:xfrm>
          <a:prstGeom prst="rect">
            <a:avLst/>
          </a:prstGeom>
        </p:spPr>
      </p:pic>
      <p:pic>
        <p:nvPicPr>
          <p:cNvPr id="13" name="Picture 12" descr="Meragune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7689" y="517167"/>
            <a:ext cx="3397870" cy="22652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0332" y="1522183"/>
            <a:ext cx="36604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solidFill>
                  <a:srgbClr val="0D0D0D"/>
                </a:solidFill>
              </a:rPr>
              <a:t>Passed</a:t>
            </a:r>
          </a:p>
          <a:p>
            <a:endParaRPr lang="en-US" sz="2800" b="1" dirty="0" smtClean="0">
              <a:solidFill>
                <a:srgbClr val="0D0D0D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solidFill>
                  <a:srgbClr val="0D0D0D"/>
                </a:solidFill>
              </a:rPr>
              <a:t>Plated</a:t>
            </a:r>
          </a:p>
          <a:p>
            <a:endParaRPr lang="en-US" sz="2800" b="1" dirty="0" smtClean="0">
              <a:solidFill>
                <a:srgbClr val="0D0D0D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solidFill>
                  <a:srgbClr val="0D0D0D"/>
                </a:solidFill>
              </a:rPr>
              <a:t>Table Presentation</a:t>
            </a:r>
            <a:endParaRPr lang="en-US" sz="2800" b="1" dirty="0">
              <a:solidFill>
                <a:srgbClr val="0D0D0D"/>
              </a:solidFill>
            </a:endParaRPr>
          </a:p>
        </p:txBody>
      </p:sp>
      <p:pic>
        <p:nvPicPr>
          <p:cNvPr id="14" name="Picture 13" descr="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3741" y="6044216"/>
            <a:ext cx="1388951" cy="6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825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0254" y="517167"/>
            <a:ext cx="40806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D0D0D"/>
                </a:solidFill>
                <a:latin typeface="Century Gothic"/>
                <a:cs typeface="Century Gothic"/>
              </a:rPr>
              <a:t>Macarons</a:t>
            </a:r>
            <a:endParaRPr lang="en-US" sz="3200" b="1" dirty="0" smtClean="0">
              <a:solidFill>
                <a:srgbClr val="0D0D0D"/>
              </a:solidFill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96893" y="5904591"/>
            <a:ext cx="4173978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dirty="0" smtClean="0">
                <a:latin typeface="Century Gothic"/>
                <a:cs typeface="Century Gothic"/>
              </a:rPr>
              <a:t>Presented by Donna Ford, CPCE</a:t>
            </a: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solidFill>
                  <a:srgbClr val="F06E8F"/>
                </a:solidFill>
                <a:latin typeface="Century Gothic"/>
                <a:cs typeface="Century Gothic"/>
              </a:rPr>
              <a:t>www.sweetmemoriesbakery.com</a:t>
            </a:r>
            <a:endParaRPr lang="en-US" sz="1200" dirty="0" smtClean="0">
              <a:solidFill>
                <a:srgbClr val="F06E8F"/>
              </a:solidFill>
              <a:latin typeface="Century Gothic"/>
              <a:cs typeface="Century Gothic"/>
            </a:endParaRP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latin typeface="Century Gothic"/>
                <a:cs typeface="Century Gothic"/>
              </a:rPr>
              <a:t>www.cravenc.com</a:t>
            </a: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796" y="5837593"/>
            <a:ext cx="4089938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 smtClean="0">
                <a:solidFill>
                  <a:srgbClr val="F06E8F"/>
                </a:solidFill>
                <a:latin typeface="Century Gothic"/>
                <a:cs typeface="Century Gothic"/>
              </a:rPr>
              <a:t>Not Sleazy…Just Easy</a:t>
            </a:r>
          </a:p>
          <a:p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Enticing tempting 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d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esserts that leaves your 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clients</a:t>
            </a:r>
          </a:p>
          <a:p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beckoning 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for more.</a:t>
            </a:r>
          </a:p>
          <a:p>
            <a:pPr>
              <a:lnSpc>
                <a:spcPct val="130000"/>
              </a:lnSpc>
            </a:pPr>
            <a:r>
              <a:rPr lang="en-US" sz="1000" b="1" dirty="0" smtClean="0">
                <a:latin typeface="Century Gothic"/>
                <a:cs typeface="Century Gothic"/>
              </a:rPr>
              <a:t>March 3, 2014</a:t>
            </a:r>
            <a:endParaRPr lang="en-US" sz="1000" b="1" dirty="0"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9736" y="1690278"/>
            <a:ext cx="33055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 smtClean="0"/>
              <a:t>Versatile</a:t>
            </a:r>
          </a:p>
          <a:p>
            <a:pPr marL="285750" indent="-285750">
              <a:buFont typeface="Arial"/>
              <a:buChar char="•"/>
            </a:pPr>
            <a:endParaRPr lang="en-US" sz="2800" b="1" dirty="0"/>
          </a:p>
          <a:p>
            <a:pPr marL="285750" indent="-285750">
              <a:buFont typeface="Arial"/>
              <a:buChar char="•"/>
            </a:pPr>
            <a:r>
              <a:rPr lang="en-US" sz="2800" b="1" dirty="0" smtClean="0"/>
              <a:t>Colorful</a:t>
            </a:r>
          </a:p>
          <a:p>
            <a:pPr marL="285750" indent="-285750">
              <a:buFont typeface="Arial"/>
              <a:buChar char="•"/>
            </a:pPr>
            <a:endParaRPr lang="en-US" sz="2800" b="1" dirty="0"/>
          </a:p>
          <a:p>
            <a:pPr marL="285750" indent="-285750">
              <a:buFont typeface="Arial"/>
              <a:buChar char="•"/>
            </a:pPr>
            <a:r>
              <a:rPr lang="en-US" sz="2800" b="1" dirty="0" smtClean="0"/>
              <a:t>Fun</a:t>
            </a:r>
            <a:endParaRPr lang="en-US" sz="2800" b="1" dirty="0"/>
          </a:p>
        </p:txBody>
      </p:sp>
      <p:pic>
        <p:nvPicPr>
          <p:cNvPr id="4" name="Picture 3" descr="Mac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6159" y="3543155"/>
            <a:ext cx="2501468" cy="1667645"/>
          </a:xfrm>
          <a:prstGeom prst="rect">
            <a:avLst/>
          </a:prstGeom>
        </p:spPr>
      </p:pic>
      <p:pic>
        <p:nvPicPr>
          <p:cNvPr id="7" name="Picture 6" descr="Macaro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083230" y="702364"/>
            <a:ext cx="3956710" cy="2637106"/>
          </a:xfrm>
          <a:prstGeom prst="rect">
            <a:avLst/>
          </a:prstGeom>
        </p:spPr>
      </p:pic>
      <p:pic>
        <p:nvPicPr>
          <p:cNvPr id="9" name="Picture 8" descr="Macaroon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9303" y="3543154"/>
            <a:ext cx="2503032" cy="1667645"/>
          </a:xfrm>
          <a:prstGeom prst="rect">
            <a:avLst/>
          </a:prstGeom>
        </p:spPr>
      </p:pic>
      <p:pic>
        <p:nvPicPr>
          <p:cNvPr id="14" name="Picture 13" descr="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3741" y="6044216"/>
            <a:ext cx="1388951" cy="6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1743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0254" y="517167"/>
            <a:ext cx="40806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D0D0D"/>
                </a:solidFill>
                <a:latin typeface="Century Gothic"/>
                <a:cs typeface="Century Gothic"/>
              </a:rPr>
              <a:t>Macarons</a:t>
            </a:r>
            <a:endParaRPr lang="en-US" sz="3200" b="1" dirty="0" smtClean="0">
              <a:solidFill>
                <a:srgbClr val="0D0D0D"/>
              </a:solidFill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96893" y="5904591"/>
            <a:ext cx="4173978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dirty="0" smtClean="0">
                <a:latin typeface="Century Gothic"/>
                <a:cs typeface="Century Gothic"/>
              </a:rPr>
              <a:t>Presented by Donna Ford, CPCE</a:t>
            </a: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solidFill>
                  <a:srgbClr val="F06E8F"/>
                </a:solidFill>
                <a:latin typeface="Century Gothic"/>
                <a:cs typeface="Century Gothic"/>
              </a:rPr>
              <a:t>www.sweetmemoriesbakery.com</a:t>
            </a:r>
            <a:endParaRPr lang="en-US" sz="1200" dirty="0" smtClean="0">
              <a:solidFill>
                <a:srgbClr val="F06E8F"/>
              </a:solidFill>
              <a:latin typeface="Century Gothic"/>
              <a:cs typeface="Century Gothic"/>
            </a:endParaRP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latin typeface="Century Gothic"/>
                <a:cs typeface="Century Gothic"/>
              </a:rPr>
              <a:t>www.cravenc.com</a:t>
            </a: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796" y="5837593"/>
            <a:ext cx="4089938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 smtClean="0">
                <a:solidFill>
                  <a:srgbClr val="F06E8F"/>
                </a:solidFill>
                <a:latin typeface="Century Gothic"/>
                <a:cs typeface="Century Gothic"/>
              </a:rPr>
              <a:t>Not Sleazy…Just Easy</a:t>
            </a:r>
          </a:p>
          <a:p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Enticing tempting 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d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esserts that leaves your 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clients</a:t>
            </a:r>
          </a:p>
          <a:p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beckoning 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for more.</a:t>
            </a:r>
          </a:p>
          <a:p>
            <a:pPr>
              <a:lnSpc>
                <a:spcPct val="130000"/>
              </a:lnSpc>
            </a:pPr>
            <a:r>
              <a:rPr lang="en-US" sz="1000" b="1" dirty="0" smtClean="0">
                <a:latin typeface="Century Gothic"/>
                <a:cs typeface="Century Gothic"/>
              </a:rPr>
              <a:t>March 3, 2014</a:t>
            </a:r>
            <a:endParaRPr lang="en-US" sz="1000" b="1" dirty="0"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8940" y="1320946"/>
            <a:ext cx="3305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Southern BBQ “Takeout”</a:t>
            </a:r>
          </a:p>
        </p:txBody>
      </p:sp>
      <p:pic>
        <p:nvPicPr>
          <p:cNvPr id="2" name="Picture 1" descr="Mac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4099" y="429775"/>
            <a:ext cx="3697763" cy="2465175"/>
          </a:xfrm>
          <a:prstGeom prst="rect">
            <a:avLst/>
          </a:prstGeom>
        </p:spPr>
      </p:pic>
      <p:pic>
        <p:nvPicPr>
          <p:cNvPr id="4" name="Picture 3" descr="macaroonbo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4097" y="3081926"/>
            <a:ext cx="3697765" cy="2465176"/>
          </a:xfrm>
          <a:prstGeom prst="rect">
            <a:avLst/>
          </a:prstGeom>
        </p:spPr>
      </p:pic>
      <p:pic>
        <p:nvPicPr>
          <p:cNvPr id="9" name="Picture 8" descr="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3741" y="6044216"/>
            <a:ext cx="1388951" cy="6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8711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0254" y="517167"/>
            <a:ext cx="40806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D0D0D"/>
                </a:solidFill>
                <a:latin typeface="Century Gothic"/>
                <a:cs typeface="Century Gothic"/>
              </a:rPr>
              <a:t>Macaroons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96893" y="5904591"/>
            <a:ext cx="4173978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dirty="0" smtClean="0">
                <a:latin typeface="Century Gothic"/>
                <a:cs typeface="Century Gothic"/>
              </a:rPr>
              <a:t>Presented by Donna Ford, CPCE</a:t>
            </a: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solidFill>
                  <a:srgbClr val="F06E8F"/>
                </a:solidFill>
                <a:latin typeface="Century Gothic"/>
                <a:cs typeface="Century Gothic"/>
              </a:rPr>
              <a:t>www.sweetmemoriesbakery.com</a:t>
            </a:r>
            <a:endParaRPr lang="en-US" sz="1200" dirty="0" smtClean="0">
              <a:solidFill>
                <a:srgbClr val="F06E8F"/>
              </a:solidFill>
              <a:latin typeface="Century Gothic"/>
              <a:cs typeface="Century Gothic"/>
            </a:endParaRP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latin typeface="Century Gothic"/>
                <a:cs typeface="Century Gothic"/>
              </a:rPr>
              <a:t>www.cravenc.com</a:t>
            </a: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796" y="5837593"/>
            <a:ext cx="4089938" cy="93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 smtClean="0">
                <a:solidFill>
                  <a:srgbClr val="F06E8F"/>
                </a:solidFill>
                <a:latin typeface="Century Gothic"/>
                <a:cs typeface="Century Gothic"/>
              </a:rPr>
              <a:t>Not Sleazy…Just Easy</a:t>
            </a:r>
          </a:p>
          <a:p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Enticing tempting 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d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esserts that leaves your clients beckoning for more.</a:t>
            </a:r>
          </a:p>
          <a:p>
            <a:pPr>
              <a:lnSpc>
                <a:spcPct val="130000"/>
              </a:lnSpc>
            </a:pPr>
            <a:r>
              <a:rPr lang="en-US" sz="1000" b="1" dirty="0" smtClean="0">
                <a:latin typeface="Century Gothic"/>
                <a:cs typeface="Century Gothic"/>
              </a:rPr>
              <a:t>March 3, 2014</a:t>
            </a:r>
            <a:endParaRPr lang="en-US" sz="1000" b="1" dirty="0">
              <a:latin typeface="Century Gothic"/>
              <a:cs typeface="Century Gothic"/>
            </a:endParaRPr>
          </a:p>
        </p:txBody>
      </p:sp>
      <p:pic>
        <p:nvPicPr>
          <p:cNvPr id="7" name="Picture 6" descr="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7031" y="1420174"/>
            <a:ext cx="6106344" cy="4070896"/>
          </a:xfrm>
          <a:prstGeom prst="rect">
            <a:avLst/>
          </a:prstGeom>
        </p:spPr>
      </p:pic>
      <p:pic>
        <p:nvPicPr>
          <p:cNvPr id="9" name="Picture 8" descr="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3741" y="6044216"/>
            <a:ext cx="1388951" cy="6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2328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0254" y="517167"/>
            <a:ext cx="40806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D0D0D"/>
                </a:solidFill>
                <a:latin typeface="Century Gothic"/>
                <a:cs typeface="Century Gothic"/>
              </a:rPr>
              <a:t>Unique Vessels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96893" y="5904591"/>
            <a:ext cx="4173978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dirty="0" smtClean="0">
                <a:latin typeface="Century Gothic"/>
                <a:cs typeface="Century Gothic"/>
              </a:rPr>
              <a:t>Presented by Donna Ford, CPCE</a:t>
            </a: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solidFill>
                  <a:srgbClr val="F06E8F"/>
                </a:solidFill>
                <a:latin typeface="Century Gothic"/>
                <a:cs typeface="Century Gothic"/>
              </a:rPr>
              <a:t>www.sweetmemoriesbakery.com</a:t>
            </a:r>
            <a:endParaRPr lang="en-US" sz="1200" dirty="0" smtClean="0">
              <a:solidFill>
                <a:srgbClr val="F06E8F"/>
              </a:solidFill>
              <a:latin typeface="Century Gothic"/>
              <a:cs typeface="Century Gothic"/>
            </a:endParaRP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latin typeface="Century Gothic"/>
                <a:cs typeface="Century Gothic"/>
              </a:rPr>
              <a:t>www.cravenc.com</a:t>
            </a: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796" y="5837593"/>
            <a:ext cx="4089938" cy="93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 smtClean="0">
                <a:solidFill>
                  <a:srgbClr val="F06E8F"/>
                </a:solidFill>
                <a:latin typeface="Century Gothic"/>
                <a:cs typeface="Century Gothic"/>
              </a:rPr>
              <a:t>Not Sleazy…Just Easy</a:t>
            </a:r>
          </a:p>
          <a:p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Enticing tempting 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d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esserts that leaves your clients beckoning for more.</a:t>
            </a:r>
          </a:p>
          <a:p>
            <a:pPr>
              <a:lnSpc>
                <a:spcPct val="130000"/>
              </a:lnSpc>
            </a:pPr>
            <a:r>
              <a:rPr lang="en-US" sz="1000" b="1" dirty="0" smtClean="0">
                <a:latin typeface="Century Gothic"/>
                <a:cs typeface="Century Gothic"/>
              </a:rPr>
              <a:t>March 3, 2014</a:t>
            </a:r>
            <a:endParaRPr lang="en-US" sz="1000" b="1" dirty="0"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9736" y="1690278"/>
            <a:ext cx="3305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</p:txBody>
      </p:sp>
      <p:pic>
        <p:nvPicPr>
          <p:cNvPr id="7" name="Picture 6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021" y="1412205"/>
            <a:ext cx="5397236" cy="3595909"/>
          </a:xfrm>
          <a:prstGeom prst="rect">
            <a:avLst/>
          </a:prstGeom>
        </p:spPr>
      </p:pic>
      <p:pic>
        <p:nvPicPr>
          <p:cNvPr id="9" name="Picture 8" descr="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3741" y="6044216"/>
            <a:ext cx="1388951" cy="6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0653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0254" y="517167"/>
            <a:ext cx="40806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D0D0D"/>
                </a:solidFill>
                <a:latin typeface="Century Gothic"/>
                <a:cs typeface="Century Gothic"/>
              </a:rPr>
              <a:t>Unique Vessels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96893" y="5904591"/>
            <a:ext cx="4173978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dirty="0" smtClean="0">
                <a:latin typeface="Century Gothic"/>
                <a:cs typeface="Century Gothic"/>
              </a:rPr>
              <a:t>Presented by Donna Ford, CPCE</a:t>
            </a: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solidFill>
                  <a:srgbClr val="F06E8F"/>
                </a:solidFill>
                <a:latin typeface="Century Gothic"/>
                <a:cs typeface="Century Gothic"/>
              </a:rPr>
              <a:t>www.sweetmemoriesbakery.com</a:t>
            </a:r>
            <a:endParaRPr lang="en-US" sz="1200" dirty="0" smtClean="0">
              <a:solidFill>
                <a:srgbClr val="F06E8F"/>
              </a:solidFill>
              <a:latin typeface="Century Gothic"/>
              <a:cs typeface="Century Gothic"/>
            </a:endParaRP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latin typeface="Century Gothic"/>
                <a:cs typeface="Century Gothic"/>
              </a:rPr>
              <a:t>www.cravenc.com</a:t>
            </a: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796" y="5837593"/>
            <a:ext cx="4089938" cy="93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 smtClean="0">
                <a:solidFill>
                  <a:srgbClr val="F06E8F"/>
                </a:solidFill>
                <a:latin typeface="Century Gothic"/>
                <a:cs typeface="Century Gothic"/>
              </a:rPr>
              <a:t>Not Sleazy…Just Easy</a:t>
            </a:r>
          </a:p>
          <a:p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Enticing tempting 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d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esserts that leaves your clients beckoning for more.</a:t>
            </a:r>
          </a:p>
          <a:p>
            <a:pPr>
              <a:lnSpc>
                <a:spcPct val="130000"/>
              </a:lnSpc>
            </a:pPr>
            <a:r>
              <a:rPr lang="en-US" sz="1000" b="1" dirty="0" smtClean="0">
                <a:latin typeface="Century Gothic"/>
                <a:cs typeface="Century Gothic"/>
              </a:rPr>
              <a:t>March 3, 2014</a:t>
            </a:r>
            <a:endParaRPr lang="en-US" sz="1000" b="1" dirty="0">
              <a:latin typeface="Century Gothic"/>
              <a:cs typeface="Century Gothic"/>
            </a:endParaRPr>
          </a:p>
        </p:txBody>
      </p:sp>
      <p:pic>
        <p:nvPicPr>
          <p:cNvPr id="2" name="Picture 1" descr="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4924" y="1548318"/>
            <a:ext cx="5076828" cy="3382437"/>
          </a:xfrm>
          <a:prstGeom prst="rect">
            <a:avLst/>
          </a:prstGeom>
        </p:spPr>
      </p:pic>
      <p:pic>
        <p:nvPicPr>
          <p:cNvPr id="7" name="Picture 6" descr="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657" y="1548320"/>
            <a:ext cx="2431221" cy="3382436"/>
          </a:xfrm>
          <a:prstGeom prst="rect">
            <a:avLst/>
          </a:prstGeom>
        </p:spPr>
      </p:pic>
      <p:pic>
        <p:nvPicPr>
          <p:cNvPr id="9" name="Picture 8" descr="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3741" y="6044216"/>
            <a:ext cx="1388951" cy="6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598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0254" y="517167"/>
            <a:ext cx="40806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D0D0D"/>
                </a:solidFill>
                <a:latin typeface="Century Gothic"/>
                <a:cs typeface="Century Gothic"/>
              </a:rPr>
              <a:t>Unique Vessels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96893" y="5904591"/>
            <a:ext cx="4173978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dirty="0" smtClean="0">
                <a:latin typeface="Century Gothic"/>
                <a:cs typeface="Century Gothic"/>
              </a:rPr>
              <a:t>Presented by Donna Ford, CPCE</a:t>
            </a: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solidFill>
                  <a:srgbClr val="F06E8F"/>
                </a:solidFill>
                <a:latin typeface="Century Gothic"/>
                <a:cs typeface="Century Gothic"/>
              </a:rPr>
              <a:t>www.sweetmemoriesbakery.com</a:t>
            </a:r>
            <a:endParaRPr lang="en-US" sz="1200" dirty="0" smtClean="0">
              <a:solidFill>
                <a:srgbClr val="F06E8F"/>
              </a:solidFill>
              <a:latin typeface="Century Gothic"/>
              <a:cs typeface="Century Gothic"/>
            </a:endParaRP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latin typeface="Century Gothic"/>
                <a:cs typeface="Century Gothic"/>
              </a:rPr>
              <a:t>www.cravenc.com</a:t>
            </a: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796" y="5837593"/>
            <a:ext cx="4089938" cy="93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 smtClean="0">
                <a:solidFill>
                  <a:srgbClr val="F06E8F"/>
                </a:solidFill>
                <a:latin typeface="Century Gothic"/>
                <a:cs typeface="Century Gothic"/>
              </a:rPr>
              <a:t>Not Sleazy…Just Easy</a:t>
            </a:r>
          </a:p>
          <a:p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Enticing tempting 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d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esserts that leaves your clients beckoning for more.</a:t>
            </a:r>
          </a:p>
          <a:p>
            <a:pPr>
              <a:lnSpc>
                <a:spcPct val="130000"/>
              </a:lnSpc>
            </a:pPr>
            <a:r>
              <a:rPr lang="en-US" sz="1000" b="1" dirty="0" smtClean="0">
                <a:latin typeface="Century Gothic"/>
                <a:cs typeface="Century Gothic"/>
              </a:rPr>
              <a:t>March 3, 2014</a:t>
            </a:r>
            <a:endParaRPr lang="en-US" sz="1000" b="1" dirty="0">
              <a:latin typeface="Century Gothic"/>
              <a:cs typeface="Century Gothic"/>
            </a:endParaRPr>
          </a:p>
        </p:txBody>
      </p:sp>
      <p:pic>
        <p:nvPicPr>
          <p:cNvPr id="2" name="Picture 1" descr="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0734" y="448251"/>
            <a:ext cx="3408281" cy="5112422"/>
          </a:xfrm>
          <a:prstGeom prst="rect">
            <a:avLst/>
          </a:prstGeom>
        </p:spPr>
      </p:pic>
      <p:pic>
        <p:nvPicPr>
          <p:cNvPr id="7" name="Picture 6" descr="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3741" y="6044216"/>
            <a:ext cx="1388951" cy="6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9585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0254" y="517167"/>
            <a:ext cx="4080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D0D0D"/>
                </a:solidFill>
                <a:latin typeface="Century Gothic"/>
                <a:cs typeface="Century Gothic"/>
              </a:rPr>
              <a:t>Breakfast</a:t>
            </a:r>
          </a:p>
          <a:p>
            <a:r>
              <a:rPr lang="en-US" sz="3200" b="1" dirty="0" smtClean="0">
                <a:solidFill>
                  <a:srgbClr val="0D0D0D"/>
                </a:solidFill>
                <a:latin typeface="Century Gothic"/>
                <a:cs typeface="Century Gothic"/>
              </a:rPr>
              <a:t>Anyone?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96893" y="5904591"/>
            <a:ext cx="4173978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dirty="0" smtClean="0">
                <a:latin typeface="Century Gothic"/>
                <a:cs typeface="Century Gothic"/>
              </a:rPr>
              <a:t>Presented by Donna Ford, CPCE</a:t>
            </a: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solidFill>
                  <a:srgbClr val="F06E8F"/>
                </a:solidFill>
                <a:latin typeface="Century Gothic"/>
                <a:cs typeface="Century Gothic"/>
              </a:rPr>
              <a:t>www.sweetmemoriesbakery.com</a:t>
            </a:r>
            <a:endParaRPr lang="en-US" sz="1200" dirty="0" smtClean="0">
              <a:solidFill>
                <a:srgbClr val="F06E8F"/>
              </a:solidFill>
              <a:latin typeface="Century Gothic"/>
              <a:cs typeface="Century Gothic"/>
            </a:endParaRP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latin typeface="Century Gothic"/>
                <a:cs typeface="Century Gothic"/>
              </a:rPr>
              <a:t>www.cravenc.com</a:t>
            </a: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796" y="5837593"/>
            <a:ext cx="4089938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 smtClean="0">
                <a:solidFill>
                  <a:srgbClr val="F06E8F"/>
                </a:solidFill>
                <a:latin typeface="Century Gothic"/>
                <a:cs typeface="Century Gothic"/>
              </a:rPr>
              <a:t>Not Sleazy…Just Easy</a:t>
            </a:r>
          </a:p>
          <a:p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Enticing tempting 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d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esserts that leaves your 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clients</a:t>
            </a:r>
          </a:p>
          <a:p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beckoning 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for more.</a:t>
            </a:r>
          </a:p>
          <a:p>
            <a:pPr>
              <a:lnSpc>
                <a:spcPct val="130000"/>
              </a:lnSpc>
            </a:pPr>
            <a:r>
              <a:rPr lang="en-US" sz="1000" b="1" dirty="0" smtClean="0">
                <a:latin typeface="Century Gothic"/>
                <a:cs typeface="Century Gothic"/>
              </a:rPr>
              <a:t>March 3, 2014</a:t>
            </a:r>
            <a:endParaRPr lang="en-US" sz="10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0002" y="683183"/>
            <a:ext cx="5938815" cy="4402559"/>
          </a:xfrm>
          <a:prstGeom prst="rect">
            <a:avLst/>
          </a:prstGeom>
        </p:spPr>
      </p:pic>
      <p:pic>
        <p:nvPicPr>
          <p:cNvPr id="7" name="Picture 6" descr="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3741" y="6044216"/>
            <a:ext cx="1388951" cy="6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116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0254" y="517167"/>
            <a:ext cx="4080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D0D0D"/>
                </a:solidFill>
                <a:latin typeface="Century Gothic"/>
                <a:cs typeface="Century Gothic"/>
              </a:rPr>
              <a:t>Breakfast</a:t>
            </a:r>
          </a:p>
          <a:p>
            <a:r>
              <a:rPr lang="en-US" sz="3200" b="1" dirty="0" smtClean="0">
                <a:solidFill>
                  <a:srgbClr val="0D0D0D"/>
                </a:solidFill>
                <a:latin typeface="Century Gothic"/>
                <a:cs typeface="Century Gothic"/>
              </a:rPr>
              <a:t>Anyone?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96893" y="5904591"/>
            <a:ext cx="4173978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dirty="0" smtClean="0">
                <a:latin typeface="Century Gothic"/>
                <a:cs typeface="Century Gothic"/>
              </a:rPr>
              <a:t>Presented by Donna Ford, CPCE</a:t>
            </a: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solidFill>
                  <a:srgbClr val="F06E8F"/>
                </a:solidFill>
                <a:latin typeface="Century Gothic"/>
                <a:cs typeface="Century Gothic"/>
              </a:rPr>
              <a:t>www.sweetmemoriesbakery.com</a:t>
            </a:r>
            <a:endParaRPr lang="en-US" sz="1200" dirty="0" smtClean="0">
              <a:solidFill>
                <a:srgbClr val="F06E8F"/>
              </a:solidFill>
              <a:latin typeface="Century Gothic"/>
              <a:cs typeface="Century Gothic"/>
            </a:endParaRP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latin typeface="Century Gothic"/>
                <a:cs typeface="Century Gothic"/>
              </a:rPr>
              <a:t>www.cravenc.com</a:t>
            </a: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796" y="5837593"/>
            <a:ext cx="4089938" cy="93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 smtClean="0">
                <a:solidFill>
                  <a:srgbClr val="F06E8F"/>
                </a:solidFill>
                <a:latin typeface="Century Gothic"/>
                <a:cs typeface="Century Gothic"/>
              </a:rPr>
              <a:t>Not Sleazy…Just Easy</a:t>
            </a:r>
          </a:p>
          <a:p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Enticing tempting 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d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esserts that leaves your clients beckoning for more.</a:t>
            </a:r>
          </a:p>
          <a:p>
            <a:pPr>
              <a:lnSpc>
                <a:spcPct val="130000"/>
              </a:lnSpc>
            </a:pPr>
            <a:r>
              <a:rPr lang="en-US" sz="1000" b="1" dirty="0" smtClean="0">
                <a:latin typeface="Century Gothic"/>
                <a:cs typeface="Century Gothic"/>
              </a:rPr>
              <a:t>March 3, 2014</a:t>
            </a:r>
            <a:endParaRPr lang="en-US" sz="1000" b="1" dirty="0">
              <a:latin typeface="Century Gothic"/>
              <a:cs typeface="Century Gothic"/>
            </a:endParaRPr>
          </a:p>
        </p:txBody>
      </p:sp>
      <p:pic>
        <p:nvPicPr>
          <p:cNvPr id="2" name="Picture 1" descr="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0989" y="657242"/>
            <a:ext cx="6002169" cy="4441605"/>
          </a:xfrm>
          <a:prstGeom prst="rect">
            <a:avLst/>
          </a:prstGeom>
        </p:spPr>
      </p:pic>
      <p:pic>
        <p:nvPicPr>
          <p:cNvPr id="7" name="Picture 6" descr="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3741" y="6044216"/>
            <a:ext cx="1388951" cy="6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3945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9522" y="517167"/>
            <a:ext cx="40806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D0D0D"/>
                </a:solidFill>
                <a:latin typeface="Century Gothic"/>
                <a:cs typeface="Century Gothic"/>
              </a:rPr>
              <a:t>Other Finishes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96893" y="5904591"/>
            <a:ext cx="4173978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dirty="0" smtClean="0">
                <a:latin typeface="Century Gothic"/>
                <a:cs typeface="Century Gothic"/>
              </a:rPr>
              <a:t>Presented by Donna Ford, CPCE</a:t>
            </a: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solidFill>
                  <a:srgbClr val="F06E8F"/>
                </a:solidFill>
                <a:latin typeface="Century Gothic"/>
                <a:cs typeface="Century Gothic"/>
              </a:rPr>
              <a:t>www.sweetmemoriesbakery.com</a:t>
            </a:r>
            <a:endParaRPr lang="en-US" sz="1200" dirty="0" smtClean="0">
              <a:solidFill>
                <a:srgbClr val="F06E8F"/>
              </a:solidFill>
              <a:latin typeface="Century Gothic"/>
              <a:cs typeface="Century Gothic"/>
            </a:endParaRP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latin typeface="Century Gothic"/>
                <a:cs typeface="Century Gothic"/>
              </a:rPr>
              <a:t>www.cravenc.com</a:t>
            </a: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796" y="5837593"/>
            <a:ext cx="4089938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 smtClean="0">
                <a:solidFill>
                  <a:srgbClr val="F06E8F"/>
                </a:solidFill>
                <a:latin typeface="Century Gothic"/>
                <a:cs typeface="Century Gothic"/>
              </a:rPr>
              <a:t>Not Sleazy…Just Easy</a:t>
            </a:r>
          </a:p>
          <a:p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Enticing tempting 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d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esserts that leaves your clients </a:t>
            </a:r>
          </a:p>
          <a:p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beckoning for more.</a:t>
            </a:r>
          </a:p>
          <a:p>
            <a:pPr>
              <a:lnSpc>
                <a:spcPct val="130000"/>
              </a:lnSpc>
            </a:pPr>
            <a:r>
              <a:rPr lang="en-US" sz="1000" b="1" dirty="0" smtClean="0">
                <a:latin typeface="Century Gothic"/>
                <a:cs typeface="Century Gothic"/>
              </a:rPr>
              <a:t>March 3, 2014</a:t>
            </a:r>
            <a:endParaRPr lang="en-US" sz="10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6580" y="3002157"/>
            <a:ext cx="3254380" cy="2392540"/>
          </a:xfrm>
          <a:prstGeom prst="rect">
            <a:avLst/>
          </a:prstGeom>
        </p:spPr>
      </p:pic>
      <p:pic>
        <p:nvPicPr>
          <p:cNvPr id="4" name="Picture 3" descr="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6580" y="517167"/>
            <a:ext cx="3254380" cy="2392541"/>
          </a:xfrm>
          <a:prstGeom prst="rect">
            <a:avLst/>
          </a:prstGeom>
        </p:spPr>
      </p:pic>
      <p:pic>
        <p:nvPicPr>
          <p:cNvPr id="7" name="Picture 6" descr="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214" y="1782518"/>
            <a:ext cx="3765592" cy="2765357"/>
          </a:xfrm>
          <a:prstGeom prst="rect">
            <a:avLst/>
          </a:prstGeom>
        </p:spPr>
      </p:pic>
      <p:pic>
        <p:nvPicPr>
          <p:cNvPr id="9" name="Picture 8" descr="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3741" y="6044216"/>
            <a:ext cx="1388951" cy="6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7571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62269" y="666751"/>
            <a:ext cx="4080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CATERING FRIENDLY </a:t>
            </a:r>
            <a:r>
              <a:rPr lang="en-US" b="1" dirty="0" smtClean="0">
                <a:solidFill>
                  <a:srgbClr val="F06E8F"/>
                </a:solidFill>
                <a:latin typeface="Century Gothic"/>
                <a:cs typeface="Century Gothic"/>
              </a:rPr>
              <a:t>RECIPES</a:t>
            </a:r>
            <a:r>
              <a:rPr lang="en-US" b="1" dirty="0" smtClean="0">
                <a:latin typeface="Century Gothic"/>
                <a:cs typeface="Century Gothic"/>
              </a:rPr>
              <a:t> TO ADD TO YOUR MENU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96893" y="5904591"/>
            <a:ext cx="4173978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dirty="0" smtClean="0">
                <a:latin typeface="Century Gothic"/>
                <a:cs typeface="Century Gothic"/>
              </a:rPr>
              <a:t>Presented by Donna Ford, CPCE</a:t>
            </a: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solidFill>
                  <a:srgbClr val="F06E8F"/>
                </a:solidFill>
                <a:latin typeface="Century Gothic"/>
                <a:cs typeface="Century Gothic"/>
              </a:rPr>
              <a:t>www.sweetmemoriesbakery.com</a:t>
            </a:r>
            <a:endParaRPr lang="en-US" sz="1200" dirty="0" smtClean="0">
              <a:solidFill>
                <a:srgbClr val="F06E8F"/>
              </a:solidFill>
              <a:latin typeface="Century Gothic"/>
              <a:cs typeface="Century Gothic"/>
            </a:endParaRP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latin typeface="Century Gothic"/>
                <a:cs typeface="Century Gothic"/>
              </a:rPr>
              <a:t>www.cravenc.com</a:t>
            </a: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796" y="5837593"/>
            <a:ext cx="4089938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 smtClean="0">
                <a:solidFill>
                  <a:srgbClr val="F06E8F"/>
                </a:solidFill>
                <a:latin typeface="Century Gothic"/>
                <a:cs typeface="Century Gothic"/>
              </a:rPr>
              <a:t>Not Sleazy…Just Easy</a:t>
            </a:r>
          </a:p>
          <a:p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Enticing tempting 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d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esserts that leaves your clients </a:t>
            </a:r>
            <a:endParaRPr lang="en-US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Century Gothic"/>
            </a:endParaRPr>
          </a:p>
          <a:p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beckoning 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for more.</a:t>
            </a:r>
          </a:p>
          <a:p>
            <a:pPr>
              <a:lnSpc>
                <a:spcPct val="130000"/>
              </a:lnSpc>
            </a:pPr>
            <a:r>
              <a:rPr lang="en-US" sz="1000" b="1" dirty="0" smtClean="0">
                <a:latin typeface="Century Gothic"/>
                <a:cs typeface="Century Gothic"/>
              </a:rPr>
              <a:t>March 3, 2014</a:t>
            </a:r>
            <a:endParaRPr lang="en-US" sz="1000" b="1" dirty="0"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99618" y="1741216"/>
            <a:ext cx="4295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PRESENTATION TRICKS AND TECHNIQUES FOR </a:t>
            </a:r>
            <a:r>
              <a:rPr lang="en-US" b="1" dirty="0" smtClean="0">
                <a:solidFill>
                  <a:srgbClr val="F06E8F"/>
                </a:solidFill>
                <a:latin typeface="Century Gothic"/>
                <a:cs typeface="Century Gothic"/>
              </a:rPr>
              <a:t>PLATED &amp; </a:t>
            </a:r>
          </a:p>
          <a:p>
            <a:r>
              <a:rPr lang="en-US" b="1" dirty="0" smtClean="0">
                <a:solidFill>
                  <a:srgbClr val="F06E8F"/>
                </a:solidFill>
                <a:latin typeface="Century Gothic"/>
                <a:cs typeface="Century Gothic"/>
              </a:rPr>
              <a:t>PLATTERED DESSERTS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90279" y="3072407"/>
            <a:ext cx="4080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MAKE AHEAD IDEAS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FOR DESSERTS YOU CAN FINISH </a:t>
            </a:r>
            <a:r>
              <a:rPr lang="en-US" b="1" dirty="0" smtClean="0">
                <a:solidFill>
                  <a:srgbClr val="F06E8F"/>
                </a:solidFill>
                <a:latin typeface="Century Gothic"/>
                <a:cs typeface="Century Gothic"/>
              </a:rPr>
              <a:t>ON SITE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71604" y="4155672"/>
            <a:ext cx="4080601" cy="110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06E8F"/>
                </a:solidFill>
                <a:latin typeface="Century Gothic"/>
                <a:cs typeface="Century Gothic"/>
              </a:rPr>
              <a:t>A GREAT FINISH:</a:t>
            </a: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SAUCE PAINTING</a:t>
            </a: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FAST GARNISHES</a:t>
            </a:r>
          </a:p>
          <a:p>
            <a:pPr marL="457200" indent="-457200">
              <a:buFont typeface="Arial"/>
              <a:buChar char="•"/>
            </a:pP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CHOCOLATE GANACHES</a:t>
            </a:r>
          </a:p>
        </p:txBody>
      </p:sp>
      <p:pic>
        <p:nvPicPr>
          <p:cNvPr id="4" name="Picture 3" descr="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950" y="433798"/>
            <a:ext cx="3756784" cy="5150430"/>
          </a:xfrm>
          <a:prstGeom prst="rect">
            <a:avLst/>
          </a:prstGeom>
        </p:spPr>
      </p:pic>
      <p:pic>
        <p:nvPicPr>
          <p:cNvPr id="15" name="Picture 14" descr="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3741" y="6044216"/>
            <a:ext cx="1388951" cy="6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2116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1518" y="224119"/>
            <a:ext cx="40806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D0D0D"/>
                </a:solidFill>
                <a:latin typeface="Century Gothic"/>
                <a:cs typeface="Century Gothic"/>
              </a:rPr>
              <a:t>Crème </a:t>
            </a:r>
            <a:r>
              <a:rPr lang="en-US" sz="3200" b="1" dirty="0" err="1" smtClean="0">
                <a:solidFill>
                  <a:srgbClr val="0D0D0D"/>
                </a:solidFill>
                <a:latin typeface="Century Gothic"/>
                <a:cs typeface="Century Gothic"/>
              </a:rPr>
              <a:t>Brulee</a:t>
            </a:r>
            <a:endParaRPr lang="en-US" sz="3200" b="1" dirty="0" smtClean="0">
              <a:solidFill>
                <a:srgbClr val="0D0D0D"/>
              </a:solidFill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96893" y="5904591"/>
            <a:ext cx="4173978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dirty="0" smtClean="0">
                <a:latin typeface="Century Gothic"/>
                <a:cs typeface="Century Gothic"/>
              </a:rPr>
              <a:t>Presented by Donna Ford, CPCE</a:t>
            </a: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solidFill>
                  <a:srgbClr val="F06E8F"/>
                </a:solidFill>
                <a:latin typeface="Century Gothic"/>
                <a:cs typeface="Century Gothic"/>
              </a:rPr>
              <a:t>www.sweetmemoriesbakery.com</a:t>
            </a:r>
            <a:endParaRPr lang="en-US" sz="1200" dirty="0" smtClean="0">
              <a:solidFill>
                <a:srgbClr val="F06E8F"/>
              </a:solidFill>
              <a:latin typeface="Century Gothic"/>
              <a:cs typeface="Century Gothic"/>
            </a:endParaRP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latin typeface="Century Gothic"/>
                <a:cs typeface="Century Gothic"/>
              </a:rPr>
              <a:t>www.cravenc.com</a:t>
            </a: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796" y="5837593"/>
            <a:ext cx="4089938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 smtClean="0">
                <a:solidFill>
                  <a:srgbClr val="F06E8F"/>
                </a:solidFill>
                <a:latin typeface="Century Gothic"/>
                <a:cs typeface="Century Gothic"/>
              </a:rPr>
              <a:t>Not Sleazy…Just Easy</a:t>
            </a:r>
          </a:p>
          <a:p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Enticing tempting 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d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esserts that leaves your 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clients</a:t>
            </a:r>
          </a:p>
          <a:p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beckoning 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for more.</a:t>
            </a:r>
          </a:p>
          <a:p>
            <a:pPr>
              <a:lnSpc>
                <a:spcPct val="130000"/>
              </a:lnSpc>
            </a:pPr>
            <a:r>
              <a:rPr lang="en-US" sz="1000" b="1" dirty="0" smtClean="0">
                <a:latin typeface="Century Gothic"/>
                <a:cs typeface="Century Gothic"/>
              </a:rPr>
              <a:t>March 3, 2014</a:t>
            </a:r>
            <a:endParaRPr lang="en-US" sz="1000" b="1" dirty="0"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518" y="1378547"/>
            <a:ext cx="3959216" cy="317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400" b="1" dirty="0" smtClean="0">
                <a:latin typeface="Century Gothic"/>
                <a:cs typeface="Century Gothic"/>
              </a:rPr>
              <a:t>Nothing compares to Crème </a:t>
            </a:r>
            <a:r>
              <a:rPr lang="en-US" sz="1400" b="1" dirty="0" err="1" smtClean="0">
                <a:latin typeface="Century Gothic"/>
                <a:cs typeface="Century Gothic"/>
              </a:rPr>
              <a:t>Brulee</a:t>
            </a:r>
            <a:endParaRPr lang="en-US" sz="1400" b="1" dirty="0" smtClean="0">
              <a:latin typeface="Century Gothic"/>
              <a:cs typeface="Century Gothic"/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endParaRPr lang="en-US" sz="1400" b="1" dirty="0">
              <a:latin typeface="Century Gothic"/>
              <a:cs typeface="Century Gothic"/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400" b="1" dirty="0" smtClean="0">
                <a:latin typeface="Century Gothic"/>
                <a:cs typeface="Century Gothic"/>
              </a:rPr>
              <a:t>It takes the simplest </a:t>
            </a:r>
            <a:r>
              <a:rPr lang="en-US" sz="1400" b="1" dirty="0" smtClean="0">
                <a:latin typeface="Century Gothic"/>
                <a:cs typeface="Century Gothic"/>
              </a:rPr>
              <a:t>ingredients: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400" b="1" dirty="0" smtClean="0">
                <a:latin typeface="Century Gothic"/>
                <a:cs typeface="Century Gothic"/>
              </a:rPr>
              <a:t> </a:t>
            </a:r>
            <a:r>
              <a:rPr lang="en-US" sz="1400" b="1" dirty="0" smtClean="0">
                <a:latin typeface="Century Gothic"/>
                <a:cs typeface="Century Gothic"/>
              </a:rPr>
              <a:t>fresh cream, sugar, eggs, vanilla bean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endParaRPr lang="en-US" sz="1400" b="1" dirty="0">
              <a:latin typeface="Century Gothic"/>
              <a:cs typeface="Century Gothic"/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400" b="1" dirty="0" smtClean="0">
                <a:latin typeface="Century Gothic"/>
                <a:cs typeface="Century Gothic"/>
              </a:rPr>
              <a:t>Deliciously decadent 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endParaRPr lang="en-US" sz="1400" b="1" dirty="0">
              <a:latin typeface="Century Gothic"/>
              <a:cs typeface="Century Gothic"/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400" b="1" dirty="0" smtClean="0">
                <a:latin typeface="Century Gothic"/>
                <a:cs typeface="Century Gothic"/>
              </a:rPr>
              <a:t>Can range from classic to extravagant</a:t>
            </a:r>
          </a:p>
          <a:p>
            <a:pPr>
              <a:lnSpc>
                <a:spcPct val="150000"/>
              </a:lnSpc>
            </a:pPr>
            <a:endParaRPr lang="en-US" sz="1100" dirty="0" smtClean="0">
              <a:latin typeface="Century Gothic"/>
              <a:cs typeface="Century Gothic"/>
            </a:endParaRPr>
          </a:p>
          <a:p>
            <a:pPr>
              <a:lnSpc>
                <a:spcPct val="150000"/>
              </a:lnSpc>
            </a:pPr>
            <a:endParaRPr lang="en-US" sz="1100" dirty="0">
              <a:latin typeface="Century Gothic"/>
              <a:cs typeface="Century Gothic"/>
            </a:endParaRPr>
          </a:p>
        </p:txBody>
      </p:sp>
      <p:pic>
        <p:nvPicPr>
          <p:cNvPr id="7" name="Picture 6" descr="Creme-orig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6892" y="1294304"/>
            <a:ext cx="3968547" cy="2941115"/>
          </a:xfrm>
          <a:prstGeom prst="rect">
            <a:avLst/>
          </a:prstGeom>
        </p:spPr>
      </p:pic>
      <p:pic>
        <p:nvPicPr>
          <p:cNvPr id="18" name="Picture 17" descr="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3741" y="6044216"/>
            <a:ext cx="1388951" cy="6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9637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1518" y="224119"/>
            <a:ext cx="4080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D0D0D"/>
                </a:solidFill>
                <a:latin typeface="Century Gothic"/>
                <a:cs typeface="Century Gothic"/>
              </a:rPr>
              <a:t>Crème </a:t>
            </a:r>
            <a:r>
              <a:rPr lang="en-US" sz="3200" b="1" dirty="0" err="1" smtClean="0">
                <a:solidFill>
                  <a:srgbClr val="0D0D0D"/>
                </a:solidFill>
                <a:latin typeface="Century Gothic"/>
                <a:cs typeface="Century Gothic"/>
              </a:rPr>
              <a:t>Brulee</a:t>
            </a:r>
            <a:endParaRPr lang="en-US" sz="3200" b="1" dirty="0" smtClean="0">
              <a:solidFill>
                <a:srgbClr val="0D0D0D"/>
              </a:solidFill>
              <a:latin typeface="Century Gothic"/>
              <a:cs typeface="Century Gothic"/>
            </a:endParaRPr>
          </a:p>
          <a:p>
            <a:r>
              <a:rPr lang="en-US" sz="3200" b="1" dirty="0" smtClean="0">
                <a:solidFill>
                  <a:srgbClr val="0D0D0D"/>
                </a:solidFill>
                <a:latin typeface="Century Gothic"/>
                <a:cs typeface="Century Gothic"/>
              </a:rPr>
              <a:t>Cooking Method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96893" y="5904591"/>
            <a:ext cx="4173978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dirty="0" smtClean="0">
                <a:latin typeface="Century Gothic"/>
                <a:cs typeface="Century Gothic"/>
              </a:rPr>
              <a:t>Presented by Donna Ford, CPCE</a:t>
            </a: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solidFill>
                  <a:srgbClr val="F06E8F"/>
                </a:solidFill>
                <a:latin typeface="Century Gothic"/>
                <a:cs typeface="Century Gothic"/>
              </a:rPr>
              <a:t>www.sweetmemoriesbakery.com</a:t>
            </a:r>
            <a:endParaRPr lang="en-US" sz="1200" dirty="0" smtClean="0">
              <a:solidFill>
                <a:srgbClr val="F06E8F"/>
              </a:solidFill>
              <a:latin typeface="Century Gothic"/>
              <a:cs typeface="Century Gothic"/>
            </a:endParaRP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latin typeface="Century Gothic"/>
                <a:cs typeface="Century Gothic"/>
              </a:rPr>
              <a:t>www.cravenc.com</a:t>
            </a: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796" y="5837593"/>
            <a:ext cx="4089938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 smtClean="0">
                <a:solidFill>
                  <a:srgbClr val="F06E8F"/>
                </a:solidFill>
                <a:latin typeface="Century Gothic"/>
                <a:cs typeface="Century Gothic"/>
              </a:rPr>
              <a:t>Not Sleazy…Just Easy</a:t>
            </a:r>
          </a:p>
          <a:p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Enticing tempting 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d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esserts that leaves your 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clients</a:t>
            </a:r>
          </a:p>
          <a:p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beckoning 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for more.</a:t>
            </a:r>
          </a:p>
          <a:p>
            <a:pPr>
              <a:lnSpc>
                <a:spcPct val="130000"/>
              </a:lnSpc>
            </a:pPr>
            <a:r>
              <a:rPr lang="en-US" sz="1000" b="1" dirty="0" smtClean="0">
                <a:latin typeface="Century Gothic"/>
                <a:cs typeface="Century Gothic"/>
              </a:rPr>
              <a:t>March 3, 2014</a:t>
            </a:r>
            <a:endParaRPr lang="en-US" sz="1000" b="1" dirty="0"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594" y="1352003"/>
            <a:ext cx="4513119" cy="455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>
                <a:cs typeface="Century Gothic"/>
              </a:rPr>
              <a:t>There are 2 basic ways to </a:t>
            </a:r>
            <a:r>
              <a:rPr lang="en-US" sz="1600" dirty="0" smtClean="0">
                <a:cs typeface="Century Gothic"/>
              </a:rPr>
              <a:t>prepare </a:t>
            </a:r>
            <a:r>
              <a:rPr lang="en-US" sz="1600" dirty="0" smtClean="0">
                <a:cs typeface="Century Gothic"/>
              </a:rPr>
              <a:t>crème </a:t>
            </a:r>
            <a:r>
              <a:rPr lang="en-US" sz="1600" dirty="0" err="1" smtClean="0">
                <a:cs typeface="Century Gothic"/>
              </a:rPr>
              <a:t>brulee</a:t>
            </a:r>
            <a:endParaRPr lang="en-US" sz="1600" dirty="0" smtClean="0">
              <a:cs typeface="Century Gothic"/>
            </a:endParaRPr>
          </a:p>
          <a:p>
            <a:pPr>
              <a:lnSpc>
                <a:spcPct val="150000"/>
              </a:lnSpc>
            </a:pPr>
            <a:endParaRPr lang="en-US" sz="1600" dirty="0" smtClean="0">
              <a:cs typeface="Century Gothic"/>
            </a:endParaRPr>
          </a:p>
          <a:p>
            <a:pPr>
              <a:lnSpc>
                <a:spcPct val="150000"/>
              </a:lnSpc>
            </a:pPr>
            <a:r>
              <a:rPr lang="en-US" sz="1400" dirty="0" smtClean="0">
                <a:cs typeface="Century Gothic"/>
              </a:rPr>
              <a:t>First Method: </a:t>
            </a:r>
            <a:endParaRPr lang="en-US" sz="1400" dirty="0">
              <a:cs typeface="Century Gothic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 smtClean="0">
                <a:cs typeface="Century Gothic"/>
              </a:rPr>
              <a:t>Cream is blended with other ingredients and baked      in  a water bath until set.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 smtClean="0">
                <a:cs typeface="Century Gothic"/>
              </a:rPr>
              <a:t>Baking produces a firm texture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endParaRPr lang="en-US" sz="1400" dirty="0">
              <a:cs typeface="Century Gothic"/>
            </a:endParaRPr>
          </a:p>
          <a:p>
            <a:pPr>
              <a:lnSpc>
                <a:spcPct val="150000"/>
              </a:lnSpc>
            </a:pPr>
            <a:r>
              <a:rPr lang="en-US" sz="1400" dirty="0" smtClean="0">
                <a:cs typeface="Century Gothic"/>
              </a:rPr>
              <a:t>Second Method: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 smtClean="0">
                <a:cs typeface="Century Gothic"/>
              </a:rPr>
              <a:t>Stirring the cream on the stove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 smtClean="0">
                <a:cs typeface="Century Gothic"/>
              </a:rPr>
              <a:t>If you are infusing flavors or planning to serve in an edible bowl or shell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400" dirty="0" smtClean="0">
                <a:cs typeface="Century Gothic"/>
              </a:rPr>
              <a:t>Produces a custard with a creamy texture</a:t>
            </a:r>
          </a:p>
          <a:p>
            <a:pPr>
              <a:lnSpc>
                <a:spcPct val="150000"/>
              </a:lnSpc>
            </a:pPr>
            <a:endParaRPr lang="en-US" sz="1100" dirty="0" smtClean="0">
              <a:latin typeface="Century Gothic"/>
              <a:cs typeface="Century Gothic"/>
            </a:endParaRPr>
          </a:p>
          <a:p>
            <a:pPr>
              <a:lnSpc>
                <a:spcPct val="150000"/>
              </a:lnSpc>
            </a:pPr>
            <a:endParaRPr lang="en-US" sz="1100" dirty="0">
              <a:latin typeface="Century Gothic"/>
              <a:cs typeface="Century Gothic"/>
            </a:endParaRPr>
          </a:p>
        </p:txBody>
      </p:sp>
      <p:pic>
        <p:nvPicPr>
          <p:cNvPr id="20" name="Picture 19" descr="sti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4714" y="1793001"/>
            <a:ext cx="3885495" cy="2876275"/>
          </a:xfrm>
          <a:prstGeom prst="rect">
            <a:avLst/>
          </a:prstGeom>
        </p:spPr>
      </p:pic>
      <p:pic>
        <p:nvPicPr>
          <p:cNvPr id="21" name="Picture 20" descr="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3741" y="6044216"/>
            <a:ext cx="1388951" cy="6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7886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1518" y="224119"/>
            <a:ext cx="4080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D0D0D"/>
                </a:solidFill>
                <a:latin typeface="Century Gothic"/>
                <a:cs typeface="Century Gothic"/>
              </a:rPr>
              <a:t>Crème </a:t>
            </a:r>
            <a:r>
              <a:rPr lang="en-US" sz="3200" b="1" dirty="0" err="1" smtClean="0">
                <a:solidFill>
                  <a:srgbClr val="0D0D0D"/>
                </a:solidFill>
                <a:latin typeface="Century Gothic"/>
                <a:cs typeface="Century Gothic"/>
              </a:rPr>
              <a:t>Brulee</a:t>
            </a:r>
            <a:endParaRPr lang="en-US" sz="3200" b="1" dirty="0" smtClean="0">
              <a:solidFill>
                <a:srgbClr val="0D0D0D"/>
              </a:solidFill>
              <a:latin typeface="Century Gothic"/>
              <a:cs typeface="Century Gothic"/>
            </a:endParaRPr>
          </a:p>
          <a:p>
            <a:r>
              <a:rPr lang="en-US" sz="3200" b="1" dirty="0" smtClean="0">
                <a:solidFill>
                  <a:srgbClr val="0D0D0D"/>
                </a:solidFill>
                <a:latin typeface="Century Gothic"/>
                <a:cs typeface="Century Gothic"/>
              </a:rPr>
              <a:t>Finishing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96893" y="5904591"/>
            <a:ext cx="4173978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dirty="0" smtClean="0">
                <a:latin typeface="Century Gothic"/>
                <a:cs typeface="Century Gothic"/>
              </a:rPr>
              <a:t>Presented by Donna Ford, CPCE</a:t>
            </a: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solidFill>
                  <a:srgbClr val="F06E8F"/>
                </a:solidFill>
                <a:latin typeface="Century Gothic"/>
                <a:cs typeface="Century Gothic"/>
              </a:rPr>
              <a:t>www.sweetmemoriesbakery.com</a:t>
            </a:r>
            <a:endParaRPr lang="en-US" sz="1200" dirty="0" smtClean="0">
              <a:solidFill>
                <a:srgbClr val="F06E8F"/>
              </a:solidFill>
              <a:latin typeface="Century Gothic"/>
              <a:cs typeface="Century Gothic"/>
            </a:endParaRP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latin typeface="Century Gothic"/>
                <a:cs typeface="Century Gothic"/>
              </a:rPr>
              <a:t>www.cravenc.com</a:t>
            </a: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796" y="5837593"/>
            <a:ext cx="4089938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 smtClean="0">
                <a:solidFill>
                  <a:srgbClr val="F06E8F"/>
                </a:solidFill>
                <a:latin typeface="Century Gothic"/>
                <a:cs typeface="Century Gothic"/>
              </a:rPr>
              <a:t>Not Sleazy…Just Easy</a:t>
            </a:r>
          </a:p>
          <a:p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Enticing tempting 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d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esserts that leaves your 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clients</a:t>
            </a:r>
          </a:p>
          <a:p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beckoning 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for more.</a:t>
            </a:r>
          </a:p>
          <a:p>
            <a:pPr>
              <a:lnSpc>
                <a:spcPct val="130000"/>
              </a:lnSpc>
            </a:pPr>
            <a:r>
              <a:rPr lang="en-US" sz="1000" b="1" dirty="0" smtClean="0">
                <a:latin typeface="Century Gothic"/>
                <a:cs typeface="Century Gothic"/>
              </a:rPr>
              <a:t>March 3, 2014</a:t>
            </a:r>
            <a:endParaRPr lang="en-US" sz="1000" b="1" dirty="0"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903" y="1492081"/>
            <a:ext cx="3959216" cy="4533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cs typeface="Century Gothic"/>
              </a:rPr>
              <a:t>Traditional: 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 b="1" dirty="0" smtClean="0">
                <a:cs typeface="Century Gothic"/>
              </a:rPr>
              <a:t>Topped with sugar 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 b="1" dirty="0" smtClean="0">
                <a:cs typeface="Century Gothic"/>
              </a:rPr>
              <a:t>Caramelized with a torch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Century Gothic"/>
              <a:cs typeface="Century Gothic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cs typeface="Century Gothic"/>
              </a:rPr>
              <a:t>Sugar glass: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 dirty="0" smtClean="0">
                <a:cs typeface="Century Gothic"/>
              </a:rPr>
              <a:t>Adds crunch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cs typeface="Century Gothic"/>
              </a:rPr>
              <a:t>D</a:t>
            </a:r>
            <a:r>
              <a:rPr lang="en-US" sz="2000" b="1" dirty="0" smtClean="0">
                <a:cs typeface="Century Gothic"/>
              </a:rPr>
              <a:t>ecoration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cs typeface="Century Gothic"/>
              </a:rPr>
              <a:t>H</a:t>
            </a:r>
            <a:r>
              <a:rPr lang="en-US" sz="2000" b="1" dirty="0" smtClean="0">
                <a:cs typeface="Century Gothic"/>
              </a:rPr>
              <a:t>eat sensitive containers</a:t>
            </a:r>
          </a:p>
          <a:p>
            <a:pPr>
              <a:lnSpc>
                <a:spcPct val="150000"/>
              </a:lnSpc>
            </a:pPr>
            <a:endParaRPr lang="en-US" sz="1100" dirty="0" smtClean="0">
              <a:latin typeface="Century Gothic"/>
              <a:cs typeface="Century Gothic"/>
            </a:endParaRPr>
          </a:p>
          <a:p>
            <a:pPr>
              <a:lnSpc>
                <a:spcPct val="150000"/>
              </a:lnSpc>
            </a:pPr>
            <a:endParaRPr lang="en-US" sz="1100" dirty="0">
              <a:latin typeface="Century Gothic"/>
              <a:cs typeface="Century Gothic"/>
            </a:endParaRPr>
          </a:p>
          <a:p>
            <a:pPr>
              <a:lnSpc>
                <a:spcPct val="150000"/>
              </a:lnSpc>
            </a:pPr>
            <a:endParaRPr lang="en-US" sz="1100" dirty="0">
              <a:latin typeface="Century Gothic"/>
              <a:cs typeface="Century Gothic"/>
            </a:endParaRPr>
          </a:p>
        </p:txBody>
      </p:sp>
      <p:pic>
        <p:nvPicPr>
          <p:cNvPr id="17" name="Picture 16" descr="Creme-clear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8880" y="2100370"/>
            <a:ext cx="2410696" cy="1787095"/>
          </a:xfrm>
          <a:prstGeom prst="rect">
            <a:avLst/>
          </a:prstGeom>
        </p:spPr>
      </p:pic>
      <p:pic>
        <p:nvPicPr>
          <p:cNvPr id="18" name="Picture 17" descr="Creme-egg-sugar-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2186" y="3771970"/>
            <a:ext cx="2411387" cy="1787095"/>
          </a:xfrm>
          <a:prstGeom prst="rect">
            <a:avLst/>
          </a:prstGeom>
        </p:spPr>
      </p:pic>
      <p:pic>
        <p:nvPicPr>
          <p:cNvPr id="19" name="Picture 18" descr="suga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8880" y="224119"/>
            <a:ext cx="2414146" cy="1787095"/>
          </a:xfrm>
          <a:prstGeom prst="rect">
            <a:avLst/>
          </a:prstGeom>
        </p:spPr>
      </p:pic>
      <p:pic>
        <p:nvPicPr>
          <p:cNvPr id="20" name="Picture 19" descr="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3741" y="6044216"/>
            <a:ext cx="1388951" cy="6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5766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1518" y="224119"/>
            <a:ext cx="4080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D0D0D"/>
                </a:solidFill>
                <a:latin typeface="Century Gothic"/>
                <a:cs typeface="Century Gothic"/>
              </a:rPr>
              <a:t>Crème </a:t>
            </a:r>
            <a:r>
              <a:rPr lang="en-US" sz="3200" b="1" dirty="0" err="1" smtClean="0">
                <a:solidFill>
                  <a:srgbClr val="0D0D0D"/>
                </a:solidFill>
                <a:latin typeface="Century Gothic"/>
                <a:cs typeface="Century Gothic"/>
              </a:rPr>
              <a:t>Brulee</a:t>
            </a:r>
            <a:endParaRPr lang="en-US" sz="3200" b="1" dirty="0" smtClean="0">
              <a:solidFill>
                <a:srgbClr val="0D0D0D"/>
              </a:solidFill>
              <a:latin typeface="Century Gothic"/>
              <a:cs typeface="Century Gothic"/>
            </a:endParaRPr>
          </a:p>
          <a:p>
            <a:r>
              <a:rPr lang="en-US" sz="3200" b="1" dirty="0" smtClean="0">
                <a:solidFill>
                  <a:srgbClr val="0D0D0D"/>
                </a:solidFill>
                <a:latin typeface="Century Gothic"/>
                <a:cs typeface="Century Gothic"/>
              </a:rPr>
              <a:t>Finishing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96893" y="5904591"/>
            <a:ext cx="4173978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dirty="0" smtClean="0">
                <a:latin typeface="Century Gothic"/>
                <a:cs typeface="Century Gothic"/>
              </a:rPr>
              <a:t>Presented by Donna Ford, CPCE</a:t>
            </a: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solidFill>
                  <a:srgbClr val="F06E8F"/>
                </a:solidFill>
                <a:latin typeface="Century Gothic"/>
                <a:cs typeface="Century Gothic"/>
              </a:rPr>
              <a:t>www.sweetmemoriesbakery.com</a:t>
            </a:r>
            <a:endParaRPr lang="en-US" sz="1200" dirty="0" smtClean="0">
              <a:solidFill>
                <a:srgbClr val="F06E8F"/>
              </a:solidFill>
              <a:latin typeface="Century Gothic"/>
              <a:cs typeface="Century Gothic"/>
            </a:endParaRP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latin typeface="Century Gothic"/>
                <a:cs typeface="Century Gothic"/>
              </a:rPr>
              <a:t>www.cravenc.com</a:t>
            </a: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796" y="5837593"/>
            <a:ext cx="4089938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 smtClean="0">
                <a:solidFill>
                  <a:srgbClr val="F06E8F"/>
                </a:solidFill>
                <a:latin typeface="Century Gothic"/>
                <a:cs typeface="Century Gothic"/>
              </a:rPr>
              <a:t>Not Sleazy…Just Easy</a:t>
            </a:r>
          </a:p>
          <a:p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Enticing tempting 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d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esserts that leaves your 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clients</a:t>
            </a:r>
          </a:p>
          <a:p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beckoning 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for more.</a:t>
            </a:r>
          </a:p>
          <a:p>
            <a:pPr>
              <a:lnSpc>
                <a:spcPct val="130000"/>
              </a:lnSpc>
            </a:pPr>
            <a:r>
              <a:rPr lang="en-US" sz="1000" b="1" dirty="0" smtClean="0">
                <a:latin typeface="Century Gothic"/>
                <a:cs typeface="Century Gothic"/>
              </a:rPr>
              <a:t>March 3, 2014</a:t>
            </a:r>
            <a:endParaRPr lang="en-US" sz="1000" b="1" dirty="0"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922" y="1576127"/>
            <a:ext cx="3959216" cy="2641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800" b="1" dirty="0" smtClean="0">
                <a:cs typeface="Century Gothic"/>
              </a:rPr>
              <a:t>Color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800" b="1" dirty="0" smtClean="0">
                <a:cs typeface="Century Gothic"/>
              </a:rPr>
              <a:t>Flavoring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800" b="1" dirty="0" smtClean="0">
                <a:cs typeface="Century Gothic"/>
              </a:rPr>
              <a:t>Fruit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800" b="1" dirty="0" smtClean="0">
                <a:cs typeface="Century Gothic"/>
              </a:rPr>
              <a:t>Chocolate</a:t>
            </a:r>
          </a:p>
        </p:txBody>
      </p:sp>
      <p:pic>
        <p:nvPicPr>
          <p:cNvPr id="9" name="Picture 8" descr="Creme-egg-colorfu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5103" y="1301337"/>
            <a:ext cx="4908188" cy="3637492"/>
          </a:xfrm>
          <a:prstGeom prst="rect">
            <a:avLst/>
          </a:prstGeom>
        </p:spPr>
      </p:pic>
      <p:pic>
        <p:nvPicPr>
          <p:cNvPr id="10" name="Picture 9" descr="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3741" y="6044216"/>
            <a:ext cx="1388951" cy="6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063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1518" y="224119"/>
            <a:ext cx="4080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D0D0D"/>
                </a:solidFill>
                <a:latin typeface="Century Gothic"/>
                <a:cs typeface="Century Gothic"/>
              </a:rPr>
              <a:t>Chocolate </a:t>
            </a:r>
            <a:r>
              <a:rPr lang="en-US" sz="3200" b="1" dirty="0" err="1" smtClean="0">
                <a:solidFill>
                  <a:srgbClr val="0D0D0D"/>
                </a:solidFill>
                <a:latin typeface="Century Gothic"/>
                <a:cs typeface="Century Gothic"/>
              </a:rPr>
              <a:t>Souffles</a:t>
            </a:r>
            <a:endParaRPr lang="en-US" sz="3200" b="1" dirty="0" smtClean="0">
              <a:solidFill>
                <a:srgbClr val="0D0D0D"/>
              </a:solidFill>
              <a:latin typeface="Century Gothic"/>
              <a:cs typeface="Century Gothic"/>
            </a:endParaRPr>
          </a:p>
          <a:p>
            <a:r>
              <a:rPr lang="en-US" sz="3200" b="1" dirty="0" smtClean="0">
                <a:solidFill>
                  <a:srgbClr val="0D0D0D"/>
                </a:solidFill>
                <a:latin typeface="Century Gothic"/>
                <a:cs typeface="Century Gothic"/>
              </a:rPr>
              <a:t>Non Traditiona</a:t>
            </a:r>
            <a:r>
              <a:rPr lang="en-US" sz="3200" b="1" dirty="0">
                <a:solidFill>
                  <a:srgbClr val="0D0D0D"/>
                </a:solidFill>
                <a:latin typeface="Century Gothic"/>
                <a:cs typeface="Century Gothic"/>
              </a:rPr>
              <a:t>l</a:t>
            </a:r>
            <a:endParaRPr lang="en-US" sz="3200" b="1" dirty="0" smtClean="0">
              <a:solidFill>
                <a:srgbClr val="0D0D0D"/>
              </a:solidFill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96893" y="5904591"/>
            <a:ext cx="4173978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dirty="0" smtClean="0">
                <a:latin typeface="Century Gothic"/>
                <a:cs typeface="Century Gothic"/>
              </a:rPr>
              <a:t>Presented by Donna Ford, CPCE</a:t>
            </a: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solidFill>
                  <a:srgbClr val="F06E8F"/>
                </a:solidFill>
                <a:latin typeface="Century Gothic"/>
                <a:cs typeface="Century Gothic"/>
              </a:rPr>
              <a:t>www.sweetmemoriesbakery.com</a:t>
            </a:r>
            <a:endParaRPr lang="en-US" sz="1200" dirty="0" smtClean="0">
              <a:solidFill>
                <a:srgbClr val="F06E8F"/>
              </a:solidFill>
              <a:latin typeface="Century Gothic"/>
              <a:cs typeface="Century Gothic"/>
            </a:endParaRP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latin typeface="Century Gothic"/>
                <a:cs typeface="Century Gothic"/>
              </a:rPr>
              <a:t>www.cravenc.com</a:t>
            </a: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796" y="5837593"/>
            <a:ext cx="4089938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 smtClean="0">
                <a:solidFill>
                  <a:srgbClr val="F06E8F"/>
                </a:solidFill>
                <a:latin typeface="Century Gothic"/>
                <a:cs typeface="Century Gothic"/>
              </a:rPr>
              <a:t>Not Sleazy…Just Easy</a:t>
            </a:r>
          </a:p>
          <a:p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Enticing tempting 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d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esserts that leaves your 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clients</a:t>
            </a:r>
          </a:p>
          <a:p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beckoning 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for more.</a:t>
            </a:r>
          </a:p>
          <a:p>
            <a:pPr>
              <a:lnSpc>
                <a:spcPct val="130000"/>
              </a:lnSpc>
            </a:pPr>
            <a:r>
              <a:rPr lang="en-US" sz="1000" b="1" dirty="0" smtClean="0">
                <a:latin typeface="Century Gothic"/>
                <a:cs typeface="Century Gothic"/>
              </a:rPr>
              <a:t>March 3, 2014</a:t>
            </a:r>
            <a:endParaRPr lang="en-US" sz="1000" b="1" dirty="0"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9602" y="1417376"/>
            <a:ext cx="3959216" cy="4221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 b="1" dirty="0" smtClean="0">
                <a:cs typeface="Century Gothic"/>
              </a:rPr>
              <a:t>Traditionally a nightmare 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endParaRPr lang="en-US" sz="2000" b="1" dirty="0">
              <a:cs typeface="Century Gothic"/>
            </a:endParaRP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 b="1" dirty="0" smtClean="0">
                <a:cs typeface="Century Gothic"/>
              </a:rPr>
              <a:t>Can be prepared ahead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endParaRPr lang="en-US" sz="2000" b="1" dirty="0">
              <a:cs typeface="Century Gothic"/>
            </a:endParaRP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 b="1" dirty="0" smtClean="0">
                <a:cs typeface="Century Gothic"/>
              </a:rPr>
              <a:t>Can be frozen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endParaRPr lang="en-US" sz="2000" b="1" dirty="0">
              <a:cs typeface="Century Gothic"/>
            </a:endParaRP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 b="1" dirty="0" smtClean="0">
                <a:cs typeface="Century Gothic"/>
              </a:rPr>
              <a:t>Can be baked ahead or on site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endParaRPr lang="en-US" sz="2000" b="1" dirty="0" smtClean="0">
              <a:cs typeface="Century Gothic"/>
            </a:endParaRP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endParaRPr lang="en-US" sz="2000" b="1" dirty="0" smtClean="0">
              <a:cs typeface="Century Gothic"/>
            </a:endParaRPr>
          </a:p>
        </p:txBody>
      </p:sp>
      <p:pic>
        <p:nvPicPr>
          <p:cNvPr id="2" name="Picture 1" descr="Soufeles-bak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6893" y="1699973"/>
            <a:ext cx="3949140" cy="2632760"/>
          </a:xfrm>
          <a:prstGeom prst="rect">
            <a:avLst/>
          </a:prstGeom>
        </p:spPr>
      </p:pic>
      <p:pic>
        <p:nvPicPr>
          <p:cNvPr id="10" name="Picture 9" descr="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3741" y="6044216"/>
            <a:ext cx="1388951" cy="6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8489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1518" y="224119"/>
            <a:ext cx="4080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D0D0D"/>
                </a:solidFill>
                <a:latin typeface="Century Gothic"/>
                <a:cs typeface="Century Gothic"/>
              </a:rPr>
              <a:t>Chocolate </a:t>
            </a:r>
            <a:r>
              <a:rPr lang="en-US" sz="3200" b="1" dirty="0" err="1" smtClean="0">
                <a:solidFill>
                  <a:srgbClr val="0D0D0D"/>
                </a:solidFill>
                <a:latin typeface="Century Gothic"/>
                <a:cs typeface="Century Gothic"/>
              </a:rPr>
              <a:t>Souffles</a:t>
            </a:r>
            <a:endParaRPr lang="en-US" sz="3200" b="1" dirty="0" smtClean="0">
              <a:solidFill>
                <a:srgbClr val="0D0D0D"/>
              </a:solidFill>
              <a:latin typeface="Century Gothic"/>
              <a:cs typeface="Century Gothic"/>
            </a:endParaRPr>
          </a:p>
          <a:p>
            <a:r>
              <a:rPr lang="en-US" sz="3200" b="1" dirty="0" smtClean="0">
                <a:solidFill>
                  <a:srgbClr val="0D0D0D"/>
                </a:solidFill>
                <a:latin typeface="Century Gothic"/>
                <a:cs typeface="Century Gothic"/>
              </a:rPr>
              <a:t>Finishing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96893" y="5904591"/>
            <a:ext cx="4173978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dirty="0" smtClean="0">
                <a:latin typeface="Century Gothic"/>
                <a:cs typeface="Century Gothic"/>
              </a:rPr>
              <a:t>Presented by Donna Ford, CPCE</a:t>
            </a: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solidFill>
                  <a:srgbClr val="F06E8F"/>
                </a:solidFill>
                <a:latin typeface="Century Gothic"/>
                <a:cs typeface="Century Gothic"/>
              </a:rPr>
              <a:t>www.sweetmemoriesbakery.com</a:t>
            </a:r>
            <a:endParaRPr lang="en-US" sz="1200" dirty="0" smtClean="0">
              <a:solidFill>
                <a:srgbClr val="F06E8F"/>
              </a:solidFill>
              <a:latin typeface="Century Gothic"/>
              <a:cs typeface="Century Gothic"/>
            </a:endParaRP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latin typeface="Century Gothic"/>
                <a:cs typeface="Century Gothic"/>
              </a:rPr>
              <a:t>www.cravenc.com</a:t>
            </a: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796" y="5837593"/>
            <a:ext cx="4089938" cy="93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 smtClean="0">
                <a:solidFill>
                  <a:srgbClr val="F06E8F"/>
                </a:solidFill>
                <a:latin typeface="Century Gothic"/>
                <a:cs typeface="Century Gothic"/>
              </a:rPr>
              <a:t>Not Sleazy…Just Easy</a:t>
            </a:r>
          </a:p>
          <a:p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Enticing tempting 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d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esserts that leaves your clients beckoning for more.</a:t>
            </a:r>
          </a:p>
          <a:p>
            <a:pPr>
              <a:lnSpc>
                <a:spcPct val="130000"/>
              </a:lnSpc>
            </a:pPr>
            <a:r>
              <a:rPr lang="en-US" sz="1000" b="1" dirty="0" smtClean="0">
                <a:latin typeface="Century Gothic"/>
                <a:cs typeface="Century Gothic"/>
              </a:rPr>
              <a:t>March 3, 2014</a:t>
            </a:r>
            <a:endParaRPr lang="en-US" sz="1000" b="1" dirty="0"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6381" y="1440548"/>
            <a:ext cx="3959216" cy="4464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2800" b="1" dirty="0" smtClean="0">
                <a:cs typeface="Century Gothic"/>
              </a:rPr>
              <a:t>Whip Cream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2800" b="1" dirty="0" smtClean="0">
                <a:cs typeface="Century Gothic"/>
              </a:rPr>
              <a:t>Ice Cream</a:t>
            </a:r>
            <a:endParaRPr lang="en-US" sz="2800" b="1" dirty="0">
              <a:cs typeface="Century Gothic"/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2800" b="1" dirty="0" smtClean="0">
                <a:cs typeface="Century Gothic"/>
              </a:rPr>
              <a:t>Fruit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2800" b="1" dirty="0" smtClean="0">
                <a:cs typeface="Century Gothic"/>
              </a:rPr>
              <a:t>Sauces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2800" b="1" dirty="0" smtClean="0">
                <a:cs typeface="Century Gothic"/>
              </a:rPr>
              <a:t>Sugar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2800" b="1" dirty="0" smtClean="0">
                <a:cs typeface="Century Gothic"/>
              </a:rPr>
              <a:t>Chocolate</a:t>
            </a:r>
          </a:p>
          <a:p>
            <a:pPr>
              <a:lnSpc>
                <a:spcPct val="150000"/>
              </a:lnSpc>
            </a:pPr>
            <a:r>
              <a:rPr lang="en-US" sz="1100" dirty="0" smtClean="0">
                <a:latin typeface="Century Gothic"/>
                <a:cs typeface="Century Gothic"/>
              </a:rPr>
              <a:t> </a:t>
            </a:r>
          </a:p>
          <a:p>
            <a:pPr>
              <a:lnSpc>
                <a:spcPct val="150000"/>
              </a:lnSpc>
            </a:pPr>
            <a:endParaRPr lang="en-US" sz="1100" dirty="0" smtClean="0">
              <a:latin typeface="Century Gothic"/>
              <a:cs typeface="Century Gothic"/>
            </a:endParaRPr>
          </a:p>
        </p:txBody>
      </p:sp>
      <p:pic>
        <p:nvPicPr>
          <p:cNvPr id="7" name="Picture 6" descr="souf-straw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5597" y="410895"/>
            <a:ext cx="3435308" cy="2290205"/>
          </a:xfrm>
          <a:prstGeom prst="rect">
            <a:avLst/>
          </a:prstGeom>
        </p:spPr>
      </p:pic>
      <p:pic>
        <p:nvPicPr>
          <p:cNvPr id="3" name="Picture 2" descr="Soufeles--strawb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5597" y="2869723"/>
            <a:ext cx="3435308" cy="2546638"/>
          </a:xfrm>
          <a:prstGeom prst="rect">
            <a:avLst/>
          </a:prstGeom>
        </p:spPr>
      </p:pic>
      <p:pic>
        <p:nvPicPr>
          <p:cNvPr id="9" name="Picture 8" descr="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3741" y="6044216"/>
            <a:ext cx="1388951" cy="6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2989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0254" y="517167"/>
            <a:ext cx="40806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D0D0D"/>
                </a:solidFill>
                <a:latin typeface="Century Gothic"/>
                <a:cs typeface="Century Gothic"/>
              </a:rPr>
              <a:t>Meringue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96893" y="5904591"/>
            <a:ext cx="4173978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dirty="0" smtClean="0">
                <a:latin typeface="Century Gothic"/>
                <a:cs typeface="Century Gothic"/>
              </a:rPr>
              <a:t>Presented by Donna Ford, CPCE</a:t>
            </a: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solidFill>
                  <a:srgbClr val="F06E8F"/>
                </a:solidFill>
                <a:latin typeface="Century Gothic"/>
                <a:cs typeface="Century Gothic"/>
              </a:rPr>
              <a:t>www.sweetmemoriesbakery.com</a:t>
            </a:r>
            <a:endParaRPr lang="en-US" sz="1200" dirty="0" smtClean="0">
              <a:solidFill>
                <a:srgbClr val="F06E8F"/>
              </a:solidFill>
              <a:latin typeface="Century Gothic"/>
              <a:cs typeface="Century Gothic"/>
            </a:endParaRPr>
          </a:p>
          <a:p>
            <a:pPr algn="r">
              <a:lnSpc>
                <a:spcPct val="120000"/>
              </a:lnSpc>
            </a:pPr>
            <a:r>
              <a:rPr lang="en-US" sz="1200" dirty="0" err="1" smtClean="0">
                <a:latin typeface="Century Gothic"/>
                <a:cs typeface="Century Gothic"/>
              </a:rPr>
              <a:t>www.cravenc.com</a:t>
            </a: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796" y="5837593"/>
            <a:ext cx="4089938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 smtClean="0">
                <a:solidFill>
                  <a:srgbClr val="F06E8F"/>
                </a:solidFill>
                <a:latin typeface="Century Gothic"/>
                <a:cs typeface="Century Gothic"/>
              </a:rPr>
              <a:t>Not Sleazy…Just Easy</a:t>
            </a:r>
          </a:p>
          <a:p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Enticing tempting 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d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esserts that leaves your 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clients</a:t>
            </a:r>
          </a:p>
          <a:p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beckoning 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for more.</a:t>
            </a:r>
          </a:p>
          <a:p>
            <a:pPr>
              <a:lnSpc>
                <a:spcPct val="130000"/>
              </a:lnSpc>
            </a:pPr>
            <a:r>
              <a:rPr lang="en-US" sz="1000" b="1" dirty="0" smtClean="0">
                <a:latin typeface="Century Gothic"/>
                <a:cs typeface="Century Gothic"/>
              </a:rPr>
              <a:t>March 3, 2014</a:t>
            </a:r>
            <a:endParaRPr lang="en-US" sz="1000" b="1" dirty="0"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677" y="1352012"/>
            <a:ext cx="3959216" cy="1995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800" b="1" dirty="0" smtClean="0">
                <a:cs typeface="Century Gothic"/>
              </a:rPr>
              <a:t>Versatile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800" b="1" dirty="0" smtClean="0">
                <a:cs typeface="Century Gothic"/>
              </a:rPr>
              <a:t>Stable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800" b="1" dirty="0" smtClean="0">
                <a:cs typeface="Century Gothic"/>
              </a:rPr>
              <a:t>Yummy</a:t>
            </a:r>
          </a:p>
        </p:txBody>
      </p:sp>
      <p:pic>
        <p:nvPicPr>
          <p:cNvPr id="9" name="Picture 8" descr="Merangeiu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8771" y="3042286"/>
            <a:ext cx="3702251" cy="2468167"/>
          </a:xfrm>
          <a:prstGeom prst="rect">
            <a:avLst/>
          </a:prstGeom>
        </p:spPr>
      </p:pic>
      <p:pic>
        <p:nvPicPr>
          <p:cNvPr id="10" name="Picture 9" descr="merangi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8771" y="404800"/>
            <a:ext cx="3710130" cy="2473420"/>
          </a:xfrm>
          <a:prstGeom prst="rect">
            <a:avLst/>
          </a:prstGeom>
        </p:spPr>
      </p:pic>
      <p:pic>
        <p:nvPicPr>
          <p:cNvPr id="12" name="Picture 11" descr="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3741" y="6044216"/>
            <a:ext cx="1388951" cy="6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3756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715</Words>
  <Application>Microsoft Office PowerPoint</Application>
  <PresentationFormat>On-screen Show (4:3)</PresentationFormat>
  <Paragraphs>218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Chester</dc:creator>
  <cp:lastModifiedBy> </cp:lastModifiedBy>
  <cp:revision>17</cp:revision>
  <dcterms:created xsi:type="dcterms:W3CDTF">2014-02-28T19:09:31Z</dcterms:created>
  <dcterms:modified xsi:type="dcterms:W3CDTF">2014-04-15T18:03:28Z</dcterms:modified>
</cp:coreProperties>
</file>